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69" r:id="rId4"/>
    <p:sldId id="270" r:id="rId5"/>
    <p:sldId id="287" r:id="rId6"/>
    <p:sldId id="271" r:id="rId7"/>
    <p:sldId id="286" r:id="rId8"/>
    <p:sldId id="330" r:id="rId9"/>
    <p:sldId id="259" r:id="rId10"/>
    <p:sldId id="263" r:id="rId11"/>
    <p:sldId id="288" r:id="rId12"/>
    <p:sldId id="289" r:id="rId13"/>
    <p:sldId id="290" r:id="rId14"/>
    <p:sldId id="262" r:id="rId15"/>
    <p:sldId id="291" r:id="rId16"/>
    <p:sldId id="294" r:id="rId17"/>
    <p:sldId id="293" r:id="rId18"/>
    <p:sldId id="295" r:id="rId19"/>
    <p:sldId id="265" r:id="rId20"/>
    <p:sldId id="297" r:id="rId21"/>
    <p:sldId id="298" r:id="rId22"/>
    <p:sldId id="299" r:id="rId23"/>
    <p:sldId id="306" r:id="rId24"/>
    <p:sldId id="300" r:id="rId25"/>
    <p:sldId id="266" r:id="rId26"/>
    <p:sldId id="303" r:id="rId27"/>
    <p:sldId id="304" r:id="rId28"/>
    <p:sldId id="267" r:id="rId29"/>
    <p:sldId id="272" r:id="rId30"/>
    <p:sldId id="273" r:id="rId31"/>
    <p:sldId id="274" r:id="rId32"/>
    <p:sldId id="305" r:id="rId33"/>
    <p:sldId id="268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184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F07E24-D4CC-7941-90A5-42C03157F623}" type="slidenum">
              <a:rPr lang="en-US"/>
              <a:pPr/>
              <a:t>3</a:t>
            </a:fld>
            <a:endParaRPr lang="en-US"/>
          </a:p>
        </p:txBody>
      </p:sp>
      <p:sp>
        <p:nvSpPr>
          <p:cNvPr id="353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532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creativecommons.org/licenses/by-nc-sa/4.0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© Paul Fremantle 2016 except where credited elsewhere.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>
                <a:latin typeface="Montserrat"/>
              </a:rPr>
              <a:t> Attribution-</a:t>
            </a:r>
            <a:r>
              <a:rPr lang="en-US" sz="700" dirty="0" err="1">
                <a:latin typeface="Montserrat"/>
              </a:rPr>
              <a:t>NonCommercial</a:t>
            </a:r>
            <a:r>
              <a:rPr lang="en-US" sz="700" dirty="0">
                <a:latin typeface="Montserrat"/>
              </a:rPr>
              <a:t>-</a:t>
            </a:r>
            <a:r>
              <a:rPr lang="en-US" sz="700" dirty="0" err="1">
                <a:latin typeface="Montserrat"/>
              </a:rPr>
              <a:t>ShareAlike</a:t>
            </a:r>
            <a:r>
              <a:rPr lang="en-US" sz="700" dirty="0">
                <a:latin typeface="Montserrat"/>
              </a:rPr>
              <a:t> 4.0 International License</a:t>
            </a:r>
            <a:br>
              <a:rPr lang="en-US" sz="700" dirty="0">
                <a:latin typeface="Montserrat"/>
              </a:rPr>
            </a:br>
            <a:r>
              <a:rPr lang="en-US" sz="700" dirty="0">
                <a:latin typeface="Montserrat"/>
              </a:rPr>
              <a:t>See  </a:t>
            </a:r>
            <a:r>
              <a:rPr lang="en-US" sz="700" dirty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28175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steves-internet-guide.com/mqtt-protocol-messages-overview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softwaremill.com/mqperf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content.pivotal.io/blog/rabbitmq-hits-one-million-messages-per-second-on-google-compute-engine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softwaremill.com/mqperf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charmalloc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CentricConsulting/eventdriven-architecture-57613466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ventuate.io/whyeventsourcing.html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Event </a:t>
            </a:r>
            <a:r>
              <a:rPr lang="en-US"/>
              <a:t>Based Approaches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Software Engineering </a:t>
            </a:r>
            <a:r>
              <a:rPr lang="en-US" dirty="0" err="1">
                <a:ea typeface="ヒラギノ角ゴ ProN W3" charset="0"/>
                <a:cs typeface="ヒラギノ角ゴ ProN W3" charset="0"/>
              </a:rPr>
              <a:t>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r>
              <a:rPr lang="en-US">
                <a:ea typeface="ヒラギノ角ゴ ProN W3" charset="0"/>
                <a:cs typeface="ヒラギノ角ゴ ProN W3" charset="0"/>
              </a:rPr>
              <a:t>December 2019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endParaRPr lang="en-US" dirty="0">
              <a:ea typeface="ヒラギノ角ゴ ProN W3" charset="0"/>
              <a:cs typeface="ヒラギノ角ゴ ProN W3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986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text based protocol</a:t>
            </a:r>
          </a:p>
          <a:p>
            <a:r>
              <a:rPr lang="en-US" dirty="0"/>
              <a:t>Multiple patterns</a:t>
            </a:r>
          </a:p>
          <a:p>
            <a:pPr lvl="1"/>
            <a:r>
              <a:rPr lang="en-US" dirty="0"/>
              <a:t>Pure Pub/Sub</a:t>
            </a:r>
          </a:p>
          <a:p>
            <a:pPr lvl="1"/>
            <a:r>
              <a:rPr lang="en-US" dirty="0"/>
              <a:t>Request-Reply</a:t>
            </a:r>
          </a:p>
          <a:p>
            <a:pPr lvl="1"/>
            <a:r>
              <a:rPr lang="en-US" dirty="0"/>
              <a:t>Queuing</a:t>
            </a:r>
          </a:p>
          <a:p>
            <a:r>
              <a:rPr lang="en-US" dirty="0"/>
              <a:t>Clustered servers</a:t>
            </a:r>
          </a:p>
          <a:p>
            <a:pPr lvl="1"/>
            <a:r>
              <a:rPr lang="en-US" dirty="0"/>
              <a:t>Distributed queue across clusters</a:t>
            </a:r>
          </a:p>
          <a:p>
            <a:pPr lvl="1"/>
            <a:r>
              <a:rPr lang="en-US" dirty="0"/>
              <a:t>Cluster aware clients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95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NATS simple demo</a:t>
            </a:r>
            <a:br>
              <a:rPr lang="en-US" dirty="0"/>
            </a:br>
            <a:endParaRPr lang="en-US" dirty="0"/>
          </a:p>
        </p:txBody>
      </p:sp>
      <p:pic>
        <p:nvPicPr>
          <p:cNvPr id="4" name="natsdem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91" y="1061270"/>
            <a:ext cx="7386543" cy="547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48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NATS Streaming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410" y="1476248"/>
            <a:ext cx="7520186" cy="495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415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NATS Streaming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least once delivery</a:t>
            </a:r>
          </a:p>
          <a:p>
            <a:r>
              <a:rPr lang="en-US" dirty="0"/>
              <a:t>Publisher rate limiting</a:t>
            </a:r>
          </a:p>
          <a:p>
            <a:r>
              <a:rPr lang="en-US" dirty="0"/>
              <a:t>Subscriber rate limiting</a:t>
            </a:r>
          </a:p>
          <a:p>
            <a:r>
              <a:rPr lang="en-US" dirty="0"/>
              <a:t>Message Replay</a:t>
            </a:r>
          </a:p>
          <a:p>
            <a:r>
              <a:rPr lang="en-US" dirty="0"/>
              <a:t>Durable Subscriptions</a:t>
            </a:r>
          </a:p>
        </p:txBody>
      </p:sp>
    </p:spTree>
    <p:extLst>
      <p:ext uri="{BB962C8B-B14F-4D97-AF65-F5344CB8AC3E}">
        <p14:creationId xmlns:p14="http://schemas.microsoft.com/office/powerpoint/2010/main" val="2193545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MQTT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lightweight binary protocol</a:t>
            </a:r>
          </a:p>
          <a:p>
            <a:pPr lvl="1"/>
            <a:r>
              <a:rPr lang="en-US" dirty="0"/>
              <a:t>2-byte overhead</a:t>
            </a:r>
          </a:p>
          <a:p>
            <a:r>
              <a:rPr lang="en-US" dirty="0"/>
              <a:t>Widely used in </a:t>
            </a:r>
            <a:r>
              <a:rPr lang="en-US" dirty="0" err="1"/>
              <a:t>IoT</a:t>
            </a:r>
            <a:r>
              <a:rPr lang="en-US" dirty="0"/>
              <a:t> scenarios</a:t>
            </a:r>
          </a:p>
          <a:p>
            <a:r>
              <a:rPr lang="en-US" dirty="0"/>
              <a:t>Pub-sub only until MQTT5</a:t>
            </a:r>
          </a:p>
          <a:p>
            <a:r>
              <a:rPr lang="en-US" dirty="0" err="1"/>
              <a:t>QoS</a:t>
            </a:r>
            <a:r>
              <a:rPr lang="en-US" dirty="0"/>
              <a:t> levels</a:t>
            </a:r>
          </a:p>
          <a:p>
            <a:pPr lvl="1"/>
            <a:r>
              <a:rPr lang="en-US" dirty="0"/>
              <a:t>Fire and forget QoS0</a:t>
            </a:r>
          </a:p>
          <a:p>
            <a:pPr lvl="1"/>
            <a:r>
              <a:rPr lang="en-US" dirty="0"/>
              <a:t>At least once QoS1</a:t>
            </a:r>
          </a:p>
          <a:p>
            <a:pPr lvl="1"/>
            <a:r>
              <a:rPr lang="en-US" dirty="0"/>
              <a:t>Exactly once QoS2</a:t>
            </a:r>
          </a:p>
        </p:txBody>
      </p:sp>
    </p:spTree>
    <p:extLst>
      <p:ext uri="{BB962C8B-B14F-4D97-AF65-F5344CB8AC3E}">
        <p14:creationId xmlns:p14="http://schemas.microsoft.com/office/powerpoint/2010/main" val="2914220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MQTT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404" y="1929000"/>
            <a:ext cx="8170440" cy="339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769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MQTT Packets</a:t>
            </a:r>
            <a:br>
              <a:rPr lang="en-US" dirty="0"/>
            </a:br>
            <a:r>
              <a:rPr lang="en-US" sz="1600" dirty="0">
                <a:hlinkClick r:id="rId2"/>
              </a:rPr>
              <a:t>http://www.steves-internet-guide.com/mqtt-protocol-messages-overview/</a:t>
            </a:r>
            <a:r>
              <a:rPr lang="en-US" sz="1600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17638"/>
            <a:ext cx="9144000" cy="500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61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100" y="876300"/>
            <a:ext cx="70358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805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0"/>
            <a:ext cx="60257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2207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AMQP / </a:t>
            </a:r>
            <a:r>
              <a:rPr lang="en-US" dirty="0" err="1"/>
              <a:t>RabbitMQ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AMQP is an advanced messaging protocol</a:t>
            </a:r>
          </a:p>
          <a:p>
            <a:pPr lvl="1"/>
            <a:r>
              <a:rPr lang="en-US" dirty="0"/>
              <a:t>Designed to meet more enterprise needs</a:t>
            </a:r>
          </a:p>
          <a:p>
            <a:pPr lvl="1"/>
            <a:r>
              <a:rPr lang="en-US" dirty="0"/>
              <a:t>Emerged from JP Morgan attempting to decouple from proprietary systems</a:t>
            </a:r>
          </a:p>
          <a:p>
            <a:r>
              <a:rPr lang="en-US" dirty="0" err="1"/>
              <a:t>Standardised</a:t>
            </a:r>
            <a:r>
              <a:rPr lang="en-US" dirty="0"/>
              <a:t> in OASIS</a:t>
            </a:r>
          </a:p>
          <a:p>
            <a:pPr lvl="1"/>
            <a:r>
              <a:rPr lang="en-US" dirty="0"/>
              <a:t>Although many implementations prefer 0-91 to 1-00</a:t>
            </a:r>
          </a:p>
        </p:txBody>
      </p:sp>
    </p:spTree>
    <p:extLst>
      <p:ext uri="{BB962C8B-B14F-4D97-AF65-F5344CB8AC3E}">
        <p14:creationId xmlns:p14="http://schemas.microsoft.com/office/powerpoint/2010/main" val="3801106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82339"/>
            <a:ext cx="8229600" cy="1143000"/>
          </a:xfrm>
        </p:spPr>
        <p:txBody>
          <a:bodyPr/>
          <a:lstStyle/>
          <a:p>
            <a:r>
              <a:rPr lang="en-US" dirty="0"/>
              <a:t>Why Asynchronous?</a:t>
            </a:r>
          </a:p>
        </p:txBody>
      </p:sp>
    </p:spTree>
    <p:extLst>
      <p:ext uri="{BB962C8B-B14F-4D97-AF65-F5344CB8AC3E}">
        <p14:creationId xmlns:p14="http://schemas.microsoft.com/office/powerpoint/2010/main" val="917195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000"/>
            <a:ext cx="9144000" cy="558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10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RabbitMQ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780225"/>
            <a:ext cx="8890000" cy="41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309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RabbitMQ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Written in </a:t>
            </a:r>
            <a:r>
              <a:rPr lang="en-US" dirty="0" err="1"/>
              <a:t>Erlang</a:t>
            </a:r>
            <a:endParaRPr lang="en-US" dirty="0"/>
          </a:p>
          <a:p>
            <a:r>
              <a:rPr lang="en-US" dirty="0"/>
              <a:t>Designed to implement the AMQP 0-91 spec</a:t>
            </a:r>
          </a:p>
          <a:p>
            <a:pPr lvl="1"/>
            <a:r>
              <a:rPr lang="en-US" dirty="0"/>
              <a:t>Now extended to support STOMP, MQTT, AMQP 1-0 and HTTP</a:t>
            </a:r>
          </a:p>
          <a:p>
            <a:r>
              <a:rPr lang="en-US" dirty="0" err="1"/>
              <a:t>Clusterable</a:t>
            </a:r>
            <a:r>
              <a:rPr lang="en-US" dirty="0"/>
              <a:t> and high-performance</a:t>
            </a:r>
          </a:p>
          <a:p>
            <a:r>
              <a:rPr lang="en-US" dirty="0"/>
              <a:t>Transactional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000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3907"/>
          <a:stretch/>
        </p:blipFill>
        <p:spPr>
          <a:xfrm>
            <a:off x="215087" y="1349284"/>
            <a:ext cx="6112882" cy="30358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250" y="3611300"/>
            <a:ext cx="6257750" cy="3246699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35744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err="1"/>
              <a:t>RabbitMQ</a:t>
            </a:r>
            <a:r>
              <a:rPr lang="en-US" dirty="0"/>
              <a:t> performance</a:t>
            </a:r>
            <a:br>
              <a:rPr lang="en-US" dirty="0"/>
            </a:br>
            <a:r>
              <a:rPr lang="en-US" sz="2000" dirty="0">
                <a:hlinkClick r:id="rId4"/>
              </a:rPr>
              <a:t>https://softwaremill.com/mqperf/</a:t>
            </a:r>
            <a:r>
              <a:rPr lang="en-US" sz="2000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4321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&gt;1m </a:t>
            </a:r>
            <a:r>
              <a:rPr lang="en-US" dirty="0" err="1"/>
              <a:t>msgs</a:t>
            </a:r>
            <a:r>
              <a:rPr lang="en-US" dirty="0"/>
              <a:t>/sec</a:t>
            </a:r>
            <a:br>
              <a:rPr lang="en-US" dirty="0"/>
            </a:br>
            <a:r>
              <a:rPr lang="en-US" sz="1200" dirty="0">
                <a:hlinkClick r:id="rId2"/>
              </a:rPr>
              <a:t>https://content.pivotal.io/blog/rabbitmq-hits-one-million-messages-per-second-on-google-compute-engine</a:t>
            </a:r>
            <a:r>
              <a:rPr lang="en-US" sz="1200" dirty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6238"/>
            <a:ext cx="9144000" cy="463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993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ActiveMQ</a:t>
            </a:r>
            <a:r>
              <a:rPr lang="en-US" dirty="0"/>
              <a:t> / Artemis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312" y="1417638"/>
            <a:ext cx="5019525" cy="471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5685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Artemis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Supports multi-protocols:</a:t>
            </a:r>
          </a:p>
          <a:p>
            <a:pPr lvl="1"/>
            <a:r>
              <a:rPr lang="en-US" dirty="0"/>
              <a:t>“JMS”, AMQP, STOMP, </a:t>
            </a:r>
            <a:r>
              <a:rPr lang="en-US" dirty="0" err="1"/>
              <a:t>OpenWire</a:t>
            </a:r>
            <a:r>
              <a:rPr lang="en-US" dirty="0"/>
              <a:t>, MQTT, REST</a:t>
            </a:r>
          </a:p>
          <a:p>
            <a:pPr lvl="1"/>
            <a:r>
              <a:rPr lang="en-US" dirty="0"/>
              <a:t>Highly available and </a:t>
            </a:r>
            <a:r>
              <a:rPr lang="en-US" dirty="0" err="1"/>
              <a:t>clusterable</a:t>
            </a:r>
            <a:endParaRPr lang="en-US" dirty="0"/>
          </a:p>
          <a:p>
            <a:pPr lvl="1"/>
            <a:r>
              <a:rPr lang="en-US" dirty="0"/>
              <a:t>Written in Java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2572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Artemis Performance</a:t>
            </a:r>
            <a:br>
              <a:rPr lang="en-US" dirty="0"/>
            </a:br>
            <a:r>
              <a:rPr lang="en-US" sz="2000" dirty="0">
                <a:hlinkClick r:id="rId2"/>
              </a:rPr>
              <a:t>https://softwaremill.com/mqperf/</a:t>
            </a:r>
            <a:r>
              <a:rPr lang="en-US" sz="2000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9172"/>
            <a:ext cx="4925243" cy="29564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6576" y="3507207"/>
            <a:ext cx="6127423" cy="322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169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Kafka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117600"/>
            <a:ext cx="89916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6930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Kafka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04900"/>
            <a:ext cx="9144000" cy="46434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0905" y="6437793"/>
            <a:ext cx="4652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http://www.slideshare.net/charmalloc/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69798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Loose coupling</a:t>
            </a:r>
          </a:p>
        </p:txBody>
      </p:sp>
      <p:graphicFrame>
        <p:nvGraphicFramePr>
          <p:cNvPr id="350212" name="Object 4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6318480"/>
              </p:ext>
            </p:extLst>
          </p:nvPr>
        </p:nvGraphicFramePr>
        <p:xfrm>
          <a:off x="2309813" y="1417638"/>
          <a:ext cx="4549775" cy="4525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" name="Bitmap Image" r:id="rId4" imgW="5706272" imgH="5676190" progId="Paint.Picture">
                  <p:embed/>
                </p:oleObj>
              </mc:Choice>
              <mc:Fallback>
                <p:oleObj name="Bitmap Image" r:id="rId4" imgW="5706272" imgH="5676190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9813" y="1417638"/>
                        <a:ext cx="4549775" cy="4525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580448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Applying “big data” approaches </a:t>
            </a:r>
            <a:r>
              <a:rPr lang="en-US"/>
              <a:t>to messaging:</a:t>
            </a:r>
            <a:endParaRPr lang="en-US" dirty="0"/>
          </a:p>
          <a:p>
            <a:pPr lvl="1"/>
            <a:r>
              <a:rPr lang="en-US" dirty="0"/>
              <a:t>Partitioning</a:t>
            </a:r>
          </a:p>
          <a:p>
            <a:pPr lvl="1"/>
            <a:r>
              <a:rPr lang="en-US" dirty="0"/>
              <a:t>Multiple brokers</a:t>
            </a:r>
          </a:p>
          <a:p>
            <a:pPr lvl="1"/>
            <a:r>
              <a:rPr lang="en-US" dirty="0"/>
              <a:t>Elastically scalable</a:t>
            </a:r>
          </a:p>
          <a:p>
            <a:pPr lvl="1"/>
            <a:r>
              <a:rPr lang="en-US" dirty="0"/>
              <a:t>Supports clusters of </a:t>
            </a:r>
            <a:r>
              <a:rPr lang="en-US" dirty="0" err="1"/>
              <a:t>co-ordinated</a:t>
            </a:r>
            <a:r>
              <a:rPr lang="en-US" dirty="0"/>
              <a:t> consumers</a:t>
            </a:r>
          </a:p>
          <a:p>
            <a:pPr lvl="1"/>
            <a:r>
              <a:rPr lang="en-US" dirty="0"/>
              <a:t>Automatic re-election of leaders</a:t>
            </a:r>
          </a:p>
        </p:txBody>
      </p:sp>
    </p:spTree>
    <p:extLst>
      <p:ext uri="{BB962C8B-B14F-4D97-AF65-F5344CB8AC3E}">
        <p14:creationId xmlns:p14="http://schemas.microsoft.com/office/powerpoint/2010/main" val="4149917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Kafka exactly-once semantics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67" y="1480778"/>
            <a:ext cx="7890933" cy="460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343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Performance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39" y="1386967"/>
            <a:ext cx="5743743" cy="337518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098" y="3920617"/>
            <a:ext cx="4714401" cy="293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4123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91106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Driven Architecture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29358" y="2734129"/>
            <a:ext cx="1684635" cy="155495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Producer</a:t>
            </a:r>
          </a:p>
        </p:txBody>
      </p:sp>
      <p:sp>
        <p:nvSpPr>
          <p:cNvPr id="5" name="Notched Right Arrow 4"/>
          <p:cNvSpPr/>
          <p:nvPr/>
        </p:nvSpPr>
        <p:spPr>
          <a:xfrm>
            <a:off x="3302165" y="3006247"/>
            <a:ext cx="1969726" cy="1023678"/>
          </a:xfrm>
          <a:prstGeom prst="notch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31990" y="1728149"/>
            <a:ext cx="1684635" cy="155495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Consumer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931990" y="3559963"/>
            <a:ext cx="1684635" cy="155495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 Consumer</a:t>
            </a:r>
          </a:p>
        </p:txBody>
      </p:sp>
    </p:spTree>
    <p:extLst>
      <p:ext uri="{BB962C8B-B14F-4D97-AF65-F5344CB8AC3E}">
        <p14:creationId xmlns:p14="http://schemas.microsoft.com/office/powerpoint/2010/main" val="1762941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Loose coupling in EDA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Location </a:t>
            </a:r>
          </a:p>
          <a:p>
            <a:pPr lvl="1"/>
            <a:r>
              <a:rPr lang="en-US" dirty="0"/>
              <a:t>Logical addresses</a:t>
            </a:r>
          </a:p>
          <a:p>
            <a:r>
              <a:rPr lang="en-US" dirty="0"/>
              <a:t>Time </a:t>
            </a:r>
          </a:p>
          <a:p>
            <a:pPr lvl="1"/>
            <a:r>
              <a:rPr lang="en-US" dirty="0"/>
              <a:t>Asynchronous, Store/Forward, Replay</a:t>
            </a:r>
          </a:p>
          <a:p>
            <a:r>
              <a:rPr lang="en-US" dirty="0"/>
              <a:t>Message</a:t>
            </a:r>
          </a:p>
          <a:p>
            <a:pPr lvl="1"/>
            <a:r>
              <a:rPr lang="en-US" dirty="0"/>
              <a:t>JSON, XML, </a:t>
            </a:r>
            <a:r>
              <a:rPr lang="en-US" dirty="0" err="1"/>
              <a:t>ProtoBuf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Pattern</a:t>
            </a:r>
          </a:p>
          <a:p>
            <a:pPr lvl="1"/>
            <a:r>
              <a:rPr lang="en-US" dirty="0"/>
              <a:t>Pub/Sub, Queue, 1-1, 1-many, many-many, request-reply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882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EDA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889000"/>
            <a:ext cx="508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237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Loose coupling via event bus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9144000" cy="429881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92930" y="5748312"/>
            <a:ext cx="92444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https://www.slideshare.net/CentricConsulting/eventdriven-architecture-57613466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6639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3BF4B-5F7E-0845-BDA5-2A990C525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Sourcing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92B98F-58E0-8540-8B9B-9F8A78755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346200"/>
            <a:ext cx="8128000" cy="41656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B0F9020-5162-1543-B972-03755154E413}"/>
              </a:ext>
            </a:extLst>
          </p:cNvPr>
          <p:cNvSpPr/>
          <p:nvPr/>
        </p:nvSpPr>
        <p:spPr>
          <a:xfrm>
            <a:off x="704707" y="5792462"/>
            <a:ext cx="4369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https://eventuate.io/whyeventsourcing.html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420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Message distribution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NATS</a:t>
            </a:r>
          </a:p>
          <a:p>
            <a:r>
              <a:rPr lang="en-US" dirty="0"/>
              <a:t>MQTT</a:t>
            </a:r>
          </a:p>
          <a:p>
            <a:r>
              <a:rPr lang="en-US" dirty="0"/>
              <a:t>STOMP</a:t>
            </a:r>
          </a:p>
          <a:p>
            <a:r>
              <a:rPr lang="en-US" dirty="0"/>
              <a:t>AMQP / </a:t>
            </a:r>
            <a:r>
              <a:rPr lang="en-US" dirty="0" err="1"/>
              <a:t>RabbitMQ</a:t>
            </a:r>
            <a:endParaRPr lang="en-US" dirty="0"/>
          </a:p>
          <a:p>
            <a:r>
              <a:rPr lang="en-US" dirty="0"/>
              <a:t>Kafka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946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2118</TotalTime>
  <Words>321</Words>
  <Application>Microsoft Macintosh PowerPoint</Application>
  <PresentationFormat>On-screen Show (4:3)</PresentationFormat>
  <Paragraphs>96</Paragraphs>
  <Slides>33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Montserrat</vt:lpstr>
      <vt:lpstr>Office Theme</vt:lpstr>
      <vt:lpstr>Bitmap Image</vt:lpstr>
      <vt:lpstr>Event Based Approaches</vt:lpstr>
      <vt:lpstr>Why Asynchronous?</vt:lpstr>
      <vt:lpstr>Loose coupling</vt:lpstr>
      <vt:lpstr>Event Driven Architecture</vt:lpstr>
      <vt:lpstr>Loose coupling in EDA</vt:lpstr>
      <vt:lpstr>EDA </vt:lpstr>
      <vt:lpstr>Loose coupling via event bus</vt:lpstr>
      <vt:lpstr>Event Sourcing</vt:lpstr>
      <vt:lpstr>Message distribution systems</vt:lpstr>
      <vt:lpstr>NATS</vt:lpstr>
      <vt:lpstr>NATS simple demo </vt:lpstr>
      <vt:lpstr>NATS Streaming</vt:lpstr>
      <vt:lpstr>NATS Streaming</vt:lpstr>
      <vt:lpstr>MQTT</vt:lpstr>
      <vt:lpstr>MQTT</vt:lpstr>
      <vt:lpstr>MQTT Packets http://www.steves-internet-guide.com/mqtt-protocol-messages-overview/ </vt:lpstr>
      <vt:lpstr>PowerPoint Presentation</vt:lpstr>
      <vt:lpstr>PowerPoint Presentation</vt:lpstr>
      <vt:lpstr>AMQP / RabbitMQ</vt:lpstr>
      <vt:lpstr>PowerPoint Presentation</vt:lpstr>
      <vt:lpstr>RabbitMQ</vt:lpstr>
      <vt:lpstr>RabbitMQ</vt:lpstr>
      <vt:lpstr>RabbitMQ performance https://softwaremill.com/mqperf/ </vt:lpstr>
      <vt:lpstr>&gt;1m msgs/sec https://content.pivotal.io/blog/rabbitmq-hits-one-million-messages-per-second-on-google-compute-engine </vt:lpstr>
      <vt:lpstr>ActiveMQ / Artemis</vt:lpstr>
      <vt:lpstr>Artemis </vt:lpstr>
      <vt:lpstr>Artemis Performance https://softwaremill.com/mqperf/ </vt:lpstr>
      <vt:lpstr>Apache Kafka</vt:lpstr>
      <vt:lpstr>Apache Kafka</vt:lpstr>
      <vt:lpstr>Kafka</vt:lpstr>
      <vt:lpstr>Kafka exactly-once semantics</vt:lpstr>
      <vt:lpstr>Kafka Performance</vt:lpstr>
      <vt:lpstr>Questions?</vt:lpstr>
    </vt:vector>
  </TitlesOfParts>
  <Company>WSO2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356</cp:revision>
  <dcterms:created xsi:type="dcterms:W3CDTF">2012-03-07T10:41:54Z</dcterms:created>
  <dcterms:modified xsi:type="dcterms:W3CDTF">2019-11-17T19:41:29Z</dcterms:modified>
</cp:coreProperties>
</file>

<file path=docProps/thumbnail.jpeg>
</file>